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1" r:id="rId4"/>
    <p:sldId id="260" r:id="rId5"/>
    <p:sldId id="258" r:id="rId6"/>
    <p:sldId id="257" r:id="rId7"/>
    <p:sldId id="268" r:id="rId8"/>
    <p:sldId id="262" r:id="rId9"/>
    <p:sldId id="267" r:id="rId10"/>
    <p:sldId id="263" r:id="rId11"/>
    <p:sldId id="264" r:id="rId12"/>
    <p:sldId id="265" r:id="rId13"/>
    <p:sldId id="266" r:id="rId14"/>
    <p:sldId id="294" r:id="rId15"/>
    <p:sldId id="272" r:id="rId16"/>
    <p:sldId id="290" r:id="rId17"/>
    <p:sldId id="291" r:id="rId18"/>
    <p:sldId id="293" r:id="rId19"/>
    <p:sldId id="292" r:id="rId20"/>
    <p:sldId id="270" r:id="rId21"/>
    <p:sldId id="271" r:id="rId22"/>
    <p:sldId id="274" r:id="rId23"/>
    <p:sldId id="275" r:id="rId24"/>
    <p:sldId id="276" r:id="rId25"/>
    <p:sldId id="277" r:id="rId26"/>
    <p:sldId id="279" r:id="rId27"/>
    <p:sldId id="280" r:id="rId28"/>
    <p:sldId id="281" r:id="rId29"/>
    <p:sldId id="282" r:id="rId30"/>
    <p:sldId id="283" r:id="rId31"/>
    <p:sldId id="284" r:id="rId32"/>
    <p:sldId id="286" r:id="rId33"/>
    <p:sldId id="287" r:id="rId34"/>
    <p:sldId id="288" r:id="rId35"/>
    <p:sldId id="289" r:id="rId3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213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9C08563-295E-45E7-93BC-1DF82DE00DA0}" type="datetimeFigureOut">
              <a:rPr lang="hr-HR" smtClean="0"/>
              <a:t>12.11.2015.</a:t>
            </a:fld>
            <a:endParaRPr lang="hr-H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30B6929-FF72-4D2C-A92E-D6B8A05709D0}" type="slidenum">
              <a:rPr lang="hr-HR" smtClean="0"/>
              <a:t>‹#›</a:t>
            </a:fld>
            <a:endParaRPr lang="hr-H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8563-295E-45E7-93BC-1DF82DE00DA0}" type="datetimeFigureOut">
              <a:rPr lang="hr-HR" smtClean="0"/>
              <a:t>12.11.2015.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6929-FF72-4D2C-A92E-D6B8A05709D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8563-295E-45E7-93BC-1DF82DE00DA0}" type="datetimeFigureOut">
              <a:rPr lang="hr-HR" smtClean="0"/>
              <a:t>12.11.2015.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6929-FF72-4D2C-A92E-D6B8A05709D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FD8AE47A-C596-4EA5-B015-FE6238CB8F95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626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8563-295E-45E7-93BC-1DF82DE00DA0}" type="datetimeFigureOut">
              <a:rPr lang="hr-HR" smtClean="0"/>
              <a:t>12.11.2015.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6929-FF72-4D2C-A92E-D6B8A05709D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8563-295E-45E7-93BC-1DF82DE00DA0}" type="datetimeFigureOut">
              <a:rPr lang="hr-HR" smtClean="0"/>
              <a:t>12.11.2015.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6929-FF72-4D2C-A92E-D6B8A05709D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8563-295E-45E7-93BC-1DF82DE00DA0}" type="datetimeFigureOut">
              <a:rPr lang="hr-HR" smtClean="0"/>
              <a:t>12.11.2015.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6929-FF72-4D2C-A92E-D6B8A05709D0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8563-295E-45E7-93BC-1DF82DE00DA0}" type="datetimeFigureOut">
              <a:rPr lang="hr-HR" smtClean="0"/>
              <a:t>12.11.2015.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6929-FF72-4D2C-A92E-D6B8A05709D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8563-295E-45E7-93BC-1DF82DE00DA0}" type="datetimeFigureOut">
              <a:rPr lang="hr-HR" smtClean="0"/>
              <a:t>12.11.2015.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6929-FF72-4D2C-A92E-D6B8A05709D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8563-295E-45E7-93BC-1DF82DE00DA0}" type="datetimeFigureOut">
              <a:rPr lang="hr-HR" smtClean="0"/>
              <a:t>12.11.2015.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6929-FF72-4D2C-A92E-D6B8A05709D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8563-295E-45E7-93BC-1DF82DE00DA0}" type="datetimeFigureOut">
              <a:rPr lang="hr-HR" smtClean="0"/>
              <a:t>12.11.2015.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6929-FF72-4D2C-A92E-D6B8A05709D0}" type="slidenum">
              <a:rPr lang="hr-HR" smtClean="0"/>
              <a:t>‹#›</a:t>
            </a:fld>
            <a:endParaRPr lang="hr-H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8563-295E-45E7-93BC-1DF82DE00DA0}" type="datetimeFigureOut">
              <a:rPr lang="hr-HR" smtClean="0"/>
              <a:t>12.11.2015.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6929-FF72-4D2C-A92E-D6B8A05709D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9C08563-295E-45E7-93BC-1DF82DE00DA0}" type="datetimeFigureOut">
              <a:rPr lang="hr-HR" smtClean="0"/>
              <a:t>12.11.2015.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30B6929-FF72-4D2C-A92E-D6B8A05709D0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276872"/>
            <a:ext cx="3313355" cy="2133764"/>
          </a:xfrm>
        </p:spPr>
        <p:txBody>
          <a:bodyPr>
            <a:normAutofit/>
          </a:bodyPr>
          <a:lstStyle/>
          <a:p>
            <a:r>
              <a:rPr lang="hr-HR" sz="4400" b="1" i="1" dirty="0" smtClean="0">
                <a:latin typeface="Bookman Old Style" pitchFamily="18" charset="0"/>
              </a:rPr>
              <a:t>Skupljena bašćina</a:t>
            </a:r>
            <a:endParaRPr lang="hr-HR" sz="4400" b="1" i="1" dirty="0"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797152"/>
            <a:ext cx="3309803" cy="1224136"/>
          </a:xfrm>
        </p:spPr>
        <p:txBody>
          <a:bodyPr>
            <a:normAutofit lnSpcReduction="10000"/>
          </a:bodyPr>
          <a:lstStyle/>
          <a:p>
            <a:r>
              <a:rPr lang="hr-HR" dirty="0">
                <a:solidFill>
                  <a:srgbClr val="222222"/>
                </a:solidFill>
                <a:latin typeface="Calibri" pitchFamily="34" charset="0"/>
              </a:rPr>
              <a:t>Županijsko stručno vijeće školskih knjižničara srednjih škola Splitsko-dalmatinske </a:t>
            </a:r>
            <a:r>
              <a:rPr lang="hr-HR" dirty="0" smtClean="0">
                <a:solidFill>
                  <a:srgbClr val="222222"/>
                </a:solidFill>
                <a:latin typeface="Calibri" pitchFamily="34" charset="0"/>
              </a:rPr>
              <a:t>županije, </a:t>
            </a:r>
            <a:endParaRPr lang="hr-HR" dirty="0">
              <a:solidFill>
                <a:srgbClr val="222222"/>
              </a:solidFill>
              <a:latin typeface="Calibri" pitchFamily="34" charset="0"/>
            </a:endParaRPr>
          </a:p>
          <a:p>
            <a:r>
              <a:rPr lang="hr-HR" dirty="0">
                <a:latin typeface="Calibri" pitchFamily="34" charset="0"/>
              </a:rPr>
              <a:t>Makarska,6.11.2015.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0829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20688"/>
            <a:ext cx="6912768" cy="5832648"/>
          </a:xfrm>
        </p:spPr>
      </p:pic>
    </p:spTree>
    <p:extLst>
      <p:ext uri="{BB962C8B-B14F-4D97-AF65-F5344CB8AC3E}">
        <p14:creationId xmlns:p14="http://schemas.microsoft.com/office/powerpoint/2010/main" val="3694383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1549976"/>
          </a:xfrm>
        </p:spPr>
        <p:txBody>
          <a:bodyPr>
            <a:noAutofit/>
          </a:bodyPr>
          <a:lstStyle/>
          <a:p>
            <a:r>
              <a:rPr lang="hr-HR" sz="2400" b="1" dirty="0">
                <a:latin typeface="Calibri" pitchFamily="34" charset="0"/>
              </a:rPr>
              <a:t>Bašćina</a:t>
            </a:r>
            <a:r>
              <a:rPr lang="hr-HR" sz="2400" dirty="0">
                <a:latin typeface="Calibri" pitchFamily="34" charset="0"/>
              </a:rPr>
              <a:t>, </a:t>
            </a:r>
            <a:r>
              <a:rPr lang="hr-HR" sz="2400" dirty="0">
                <a:solidFill>
                  <a:schemeClr val="tx1"/>
                </a:solidFill>
                <a:latin typeface="Calibri" pitchFamily="34" charset="0"/>
              </a:rPr>
              <a:t>kao zavičaj u užem i domovina u širem smislu, a ne samo kao obiteljski posjed kojim je jedna generacija vezana za korijene prošlosti, tema je cijeloga djela.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348880"/>
            <a:ext cx="6777317" cy="3508977"/>
          </a:xfrm>
        </p:spPr>
        <p:txBody>
          <a:bodyPr>
            <a:normAutofit fontScale="92500" lnSpcReduction="10000"/>
          </a:bodyPr>
          <a:lstStyle/>
          <a:p>
            <a:r>
              <a:rPr lang="hr-HR" b="1" dirty="0" smtClean="0">
                <a:latin typeface="Calibri" pitchFamily="34" charset="0"/>
              </a:rPr>
              <a:t>Bašćinac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hr-HR" dirty="0">
                <a:latin typeface="Calibri" pitchFamily="34" charset="0"/>
              </a:rPr>
              <a:t>je čovjek koji je svjestan sebe, svoje povijesne uloge, pa taj pojam označuje jaku i poduzetnu ličnost u tragičnoj stvarnosti, na oštrici vremena prošlog, sadašnjeg i budućeg. Bašćinac je, isto tako, sinonim za Hrvatina, tj. stanovnika Hrvatske, koja upravo u Zoranićevo doba biva sve ugroženija u svojoj tisućgodišnjoj postojbini (nazvanoj kasnije, na geografskim kartama, Turska Hrvatska) te počinje svoje povijesno ime premještati s juga na sjever, ujedinjujući pod zajedničkim nazivom prostor, jezik, kulturu i narodnu svijest.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43968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52736"/>
            <a:ext cx="6336704" cy="4300463"/>
          </a:xfrm>
        </p:spPr>
      </p:pic>
    </p:spTree>
    <p:extLst>
      <p:ext uri="{BB962C8B-B14F-4D97-AF65-F5344CB8AC3E}">
        <p14:creationId xmlns:p14="http://schemas.microsoft.com/office/powerpoint/2010/main" val="13828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Primjeri dobre prakse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Poljica, Šenoa, legendarne osobe</a:t>
            </a:r>
            <a:endParaRPr lang="hr-HR" sz="3200" dirty="0"/>
          </a:p>
          <a:p>
            <a:endParaRPr lang="hr-HR" sz="3200" dirty="0" smtClean="0"/>
          </a:p>
          <a:p>
            <a:r>
              <a:rPr lang="hr-HR" sz="3200" dirty="0" smtClean="0"/>
              <a:t>Ružica-grad, legende o postanku mjesta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95038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Legende o važnim osobama/ biografije</a:t>
            </a:r>
            <a:endParaRPr lang="hr-HR" b="1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r-Latn-RS" dirty="0" smtClean="0"/>
          </a:p>
          <a:p>
            <a:endParaRPr lang="sr-Latn-RS" dirty="0"/>
          </a:p>
          <a:p>
            <a:r>
              <a:rPr lang="sr-Latn-RS" dirty="0" smtClean="0"/>
              <a:t>Mila Gojsalić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30132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2696"/>
            <a:ext cx="7200800" cy="56886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1269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Skupni rad u knjižnici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>
                <a:latin typeface="Calibri" pitchFamily="34" charset="0"/>
              </a:rPr>
              <a:t>Vodič za predviđanje i odgovor (reakciju) rabi se za pristup </a:t>
            </a:r>
            <a:r>
              <a:rPr lang="hr-HR" dirty="0" smtClean="0">
                <a:latin typeface="Calibri" pitchFamily="34" charset="0"/>
              </a:rPr>
              <a:t>učeničkom predznanju </a:t>
            </a:r>
            <a:r>
              <a:rPr lang="hr-HR" dirty="0">
                <a:latin typeface="Calibri" pitchFamily="34" charset="0"/>
              </a:rPr>
              <a:t>prije početka rada</a:t>
            </a:r>
            <a:r>
              <a:rPr lang="hr-HR" dirty="0" smtClean="0">
                <a:latin typeface="Calibri" pitchFamily="34" charset="0"/>
              </a:rPr>
              <a:t>.</a:t>
            </a:r>
            <a:endParaRPr lang="hr-HR" dirty="0">
              <a:latin typeface="Calibri" pitchFamily="34" charset="0"/>
            </a:endParaRPr>
          </a:p>
          <a:p>
            <a:pPr marL="68580" indent="0">
              <a:buNone/>
            </a:pPr>
            <a:r>
              <a:rPr lang="hr-HR" b="1" dirty="0">
                <a:latin typeface="Calibri" pitchFamily="34" charset="0"/>
              </a:rPr>
              <a:t>Pregled prethodnog znanja</a:t>
            </a:r>
            <a:endParaRPr lang="hr-HR" dirty="0">
              <a:latin typeface="Calibri" pitchFamily="34" charset="0"/>
            </a:endParaRPr>
          </a:p>
          <a:p>
            <a:r>
              <a:rPr lang="hr-HR" b="1" dirty="0" smtClean="0">
                <a:latin typeface="Calibri" pitchFamily="34" charset="0"/>
              </a:rPr>
              <a:t>TABLICA</a:t>
            </a:r>
            <a:endParaRPr lang="hr-HR" dirty="0">
              <a:latin typeface="Calibri" pitchFamily="34" charset="0"/>
            </a:endParaRPr>
          </a:p>
          <a:p>
            <a:r>
              <a:rPr lang="hr-HR" b="1" dirty="0">
                <a:latin typeface="Calibri" pitchFamily="34" charset="0"/>
              </a:rPr>
              <a:t>predviđanje / reakcija</a:t>
            </a:r>
            <a:endParaRPr lang="hr-HR" dirty="0">
              <a:latin typeface="Calibri" pitchFamily="34" charset="0"/>
            </a:endParaRPr>
          </a:p>
          <a:p>
            <a:r>
              <a:rPr lang="hr-HR" b="1" dirty="0">
                <a:latin typeface="Calibri" pitchFamily="34" charset="0"/>
              </a:rPr>
              <a:t>Uputa</a:t>
            </a:r>
            <a:r>
              <a:rPr lang="hr-HR" dirty="0">
                <a:latin typeface="Calibri" pitchFamily="34" charset="0"/>
              </a:rPr>
              <a:t>: </a:t>
            </a:r>
            <a:r>
              <a:rPr lang="hr-HR" dirty="0" smtClean="0">
                <a:latin typeface="Calibri" pitchFamily="34" charset="0"/>
              </a:rPr>
              <a:t>Očitovati </a:t>
            </a:r>
            <a:r>
              <a:rPr lang="hr-HR" dirty="0">
                <a:latin typeface="Calibri" pitchFamily="34" charset="0"/>
              </a:rPr>
              <a:t>se na svaku tvrdnju dvaput: jednom prije </a:t>
            </a:r>
            <a:r>
              <a:rPr lang="hr-HR" dirty="0" smtClean="0">
                <a:latin typeface="Calibri" pitchFamily="34" charset="0"/>
              </a:rPr>
              <a:t>i </a:t>
            </a:r>
            <a:r>
              <a:rPr lang="hr-HR" dirty="0">
                <a:latin typeface="Calibri" pitchFamily="34" charset="0"/>
              </a:rPr>
              <a:t>jednom nakon što 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hr-HR" dirty="0">
                <a:latin typeface="Calibri" pitchFamily="34" charset="0"/>
              </a:rPr>
              <a:t>je </a:t>
            </a:r>
            <a:r>
              <a:rPr lang="hr-HR" dirty="0" smtClean="0">
                <a:latin typeface="Calibri" pitchFamily="34" charset="0"/>
              </a:rPr>
              <a:t>završen istraživački dio.</a:t>
            </a:r>
            <a:endParaRPr lang="hr-HR" dirty="0">
              <a:latin typeface="Calibri" pitchFamily="34" charset="0"/>
            </a:endParaRPr>
          </a:p>
          <a:p>
            <a:r>
              <a:rPr lang="hr-HR" dirty="0">
                <a:latin typeface="Calibri" pitchFamily="34" charset="0"/>
              </a:rPr>
              <a:t>Napiši </a:t>
            </a:r>
            <a:r>
              <a:rPr lang="hr-HR" b="1" dirty="0">
                <a:latin typeface="Calibri" pitchFamily="34" charset="0"/>
              </a:rPr>
              <a:t>DA</a:t>
            </a:r>
            <a:r>
              <a:rPr lang="hr-HR" dirty="0">
                <a:latin typeface="Calibri" pitchFamily="34" charset="0"/>
              </a:rPr>
              <a:t> ako se slažeš s tvrdnjom.</a:t>
            </a:r>
          </a:p>
          <a:p>
            <a:r>
              <a:rPr lang="hr-HR" dirty="0">
                <a:latin typeface="Calibri" pitchFamily="34" charset="0"/>
              </a:rPr>
              <a:t>Napiši </a:t>
            </a:r>
            <a:r>
              <a:rPr lang="hr-HR" b="1" dirty="0">
                <a:latin typeface="Calibri" pitchFamily="34" charset="0"/>
              </a:rPr>
              <a:t>NE</a:t>
            </a:r>
            <a:r>
              <a:rPr lang="hr-HR" dirty="0">
                <a:latin typeface="Calibri" pitchFamily="34" charset="0"/>
              </a:rPr>
              <a:t> ako se ne slažeš s tvrdnjom.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6662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/>
              <a:t>Radionica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348880"/>
            <a:ext cx="6777317" cy="3508977"/>
          </a:xfrm>
        </p:spPr>
        <p:txBody>
          <a:bodyPr>
            <a:normAutofit lnSpcReduction="10000"/>
          </a:bodyPr>
          <a:lstStyle/>
          <a:p>
            <a:pPr lvl="0"/>
            <a:r>
              <a:rPr lang="hr-HR" dirty="0" smtClean="0">
                <a:latin typeface="Calibri" pitchFamily="34" charset="0"/>
              </a:rPr>
              <a:t>1 korak </a:t>
            </a:r>
            <a:r>
              <a:rPr lang="hr-HR" dirty="0">
                <a:latin typeface="Calibri" pitchFamily="34" charset="0"/>
              </a:rPr>
              <a:t>– rješavanje gotove tablice – 5 minuta</a:t>
            </a:r>
          </a:p>
          <a:p>
            <a:pPr lvl="0"/>
            <a:r>
              <a:rPr lang="hr-HR" dirty="0">
                <a:latin typeface="Calibri" pitchFamily="34" charset="0"/>
              </a:rPr>
              <a:t>rješavanje KWHL tablice i rad na tekstu – DRTA metoda (Directed Reading-Thinking Activity) / </a:t>
            </a:r>
            <a:r>
              <a:rPr lang="hr-HR" b="1" dirty="0">
                <a:latin typeface="Calibri" pitchFamily="34" charset="0"/>
              </a:rPr>
              <a:t>usmjereno čitanje </a:t>
            </a:r>
            <a:r>
              <a:rPr lang="hr-HR" dirty="0">
                <a:latin typeface="Calibri" pitchFamily="34" charset="0"/>
              </a:rPr>
              <a:t>s tablicom predviđanja </a:t>
            </a:r>
            <a:r>
              <a:rPr lang="hr-HR" dirty="0" smtClean="0">
                <a:latin typeface="Calibri" pitchFamily="34" charset="0"/>
              </a:rPr>
              <a:t>– 25 minuta</a:t>
            </a:r>
          </a:p>
          <a:p>
            <a:pPr lvl="0"/>
            <a:r>
              <a:rPr lang="hr-HR" dirty="0" smtClean="0">
                <a:latin typeface="Calibri" pitchFamily="34" charset="0"/>
              </a:rPr>
              <a:t>rasprava u malim skupinama – 15 minuta</a:t>
            </a:r>
          </a:p>
          <a:p>
            <a:pPr lvl="0"/>
            <a:r>
              <a:rPr lang="hr-HR" dirty="0" smtClean="0">
                <a:latin typeface="Calibri" pitchFamily="34" charset="0"/>
              </a:rPr>
              <a:t>izrada nacrta plana istraživanja – 15 minuta</a:t>
            </a:r>
          </a:p>
          <a:p>
            <a:pPr lvl="0"/>
            <a:r>
              <a:rPr lang="hr-HR" dirty="0" smtClean="0">
                <a:latin typeface="Calibri" pitchFamily="34" charset="0"/>
              </a:rPr>
              <a:t>određivanje ciljeva i rasprava o ishodima – 15 minuta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276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/>
          <a:lstStyle/>
          <a:p>
            <a:r>
              <a:rPr lang="hr-HR" dirty="0" smtClean="0">
                <a:latin typeface="Calibri" pitchFamily="34" charset="0"/>
              </a:rPr>
              <a:t>Tijek rada</a:t>
            </a:r>
            <a:endParaRPr lang="hr-HR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hr-HR" dirty="0">
                <a:latin typeface="Calibri" pitchFamily="34" charset="0"/>
              </a:rPr>
              <a:t>Oluja ideja sa sudionicima radionice o tomu što se zna o temi/lekciji. </a:t>
            </a:r>
          </a:p>
          <a:p>
            <a:pPr lvl="0"/>
            <a:r>
              <a:rPr lang="hr-HR" dirty="0">
                <a:latin typeface="Calibri" pitchFamily="34" charset="0"/>
              </a:rPr>
              <a:t>Napraviti popis što sudionici žele naučiti</a:t>
            </a:r>
            <a:r>
              <a:rPr lang="hr-HR" dirty="0" smtClean="0">
                <a:latin typeface="Calibri" pitchFamily="34" charset="0"/>
              </a:rPr>
              <a:t>. Ovaj </a:t>
            </a:r>
            <a:r>
              <a:rPr lang="hr-HR" dirty="0">
                <a:latin typeface="Calibri" pitchFamily="34" charset="0"/>
              </a:rPr>
              <a:t>korak počinje pitanjem: "Što želite znati o…?" ili "Koja vam se pitanja nameću sama po sebi o ovoj temi/lekciji?"</a:t>
            </a:r>
          </a:p>
          <a:p>
            <a:pPr lvl="0"/>
            <a:r>
              <a:rPr lang="hr-HR" dirty="0">
                <a:latin typeface="Calibri" pitchFamily="34" charset="0"/>
              </a:rPr>
              <a:t>Rasprava o tomu kako pronaći odgovore na pitanja</a:t>
            </a:r>
            <a:r>
              <a:rPr lang="hr-HR" dirty="0" smtClean="0">
                <a:latin typeface="Calibri" pitchFamily="34" charset="0"/>
              </a:rPr>
              <a:t>.</a:t>
            </a:r>
          </a:p>
          <a:p>
            <a:pPr lvl="0"/>
            <a:r>
              <a:rPr lang="hr-HR" dirty="0" smtClean="0">
                <a:latin typeface="Calibri" pitchFamily="34" charset="0"/>
              </a:rPr>
              <a:t>Voditi </a:t>
            </a:r>
            <a:r>
              <a:rPr lang="hr-HR" dirty="0">
                <a:latin typeface="Calibri" pitchFamily="34" charset="0"/>
              </a:rPr>
              <a:t>sudionike prema izvorima odgovora. Ako je moguće, donijeti i podijeliti neke druge izvore znanja (slike, računalne prezentacije, druge knjige itd.).</a:t>
            </a:r>
          </a:p>
          <a:p>
            <a:endParaRPr lang="hr-HR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01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5885727"/>
              </p:ext>
            </p:extLst>
          </p:nvPr>
        </p:nvGraphicFramePr>
        <p:xfrm>
          <a:off x="1115616" y="1988840"/>
          <a:ext cx="6777037" cy="293824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94259"/>
                <a:gridCol w="1632538"/>
                <a:gridCol w="1755981"/>
                <a:gridCol w="1694259"/>
              </a:tblGrid>
              <a:tr h="979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  <a:latin typeface="Calibri" pitchFamily="34" charset="0"/>
                        </a:rPr>
                        <a:t>(Know)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  <a:latin typeface="Calibri" pitchFamily="34" charset="0"/>
                        </a:rPr>
                        <a:t>ŠTO ZNAM</a:t>
                      </a:r>
                      <a:endParaRPr lang="hr-HR" sz="120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5549" marR="55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>
                          <a:effectLst/>
                          <a:latin typeface="Calibri" pitchFamily="34" charset="0"/>
                        </a:rPr>
                        <a:t>(Want)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>
                          <a:effectLst/>
                          <a:latin typeface="Calibri" pitchFamily="34" charset="0"/>
                        </a:rPr>
                        <a:t>ŠTO ŽELIM ZNATI</a:t>
                      </a:r>
                      <a:endParaRPr lang="hr-HR" sz="120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5549" marR="55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>
                          <a:effectLst/>
                          <a:latin typeface="Calibri" pitchFamily="34" charset="0"/>
                        </a:rPr>
                        <a:t>(How)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>
                          <a:effectLst/>
                          <a:latin typeface="Calibri" pitchFamily="34" charset="0"/>
                        </a:rPr>
                        <a:t>KAKO ĆU SE INFORMIRATI</a:t>
                      </a:r>
                      <a:endParaRPr lang="hr-HR" sz="120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5549" marR="55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  <a:latin typeface="Calibri" pitchFamily="34" charset="0"/>
                        </a:rPr>
                        <a:t>(Learned)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  <a:latin typeface="Calibri" pitchFamily="34" charset="0"/>
                        </a:rPr>
                        <a:t>ŠTO SAM NAUČIO/LA</a:t>
                      </a:r>
                      <a:endParaRPr lang="hr-HR" sz="1200" dirty="0">
                        <a:effectLst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5549" marR="55549" marT="0" marB="0"/>
                </a:tc>
              </a:tr>
              <a:tr h="979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600">
                          <a:effectLst/>
                        </a:rPr>
                        <a:t> </a:t>
                      </a:r>
                      <a:endParaRPr lang="hr-HR" sz="6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55549" marR="55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600">
                          <a:effectLst/>
                        </a:rPr>
                        <a:t> </a:t>
                      </a:r>
                      <a:endParaRPr lang="hr-HR" sz="6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55549" marR="55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600">
                          <a:effectLst/>
                        </a:rPr>
                        <a:t> </a:t>
                      </a:r>
                      <a:endParaRPr lang="hr-HR" sz="6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55549" marR="55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6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600">
                          <a:effectLst/>
                        </a:rPr>
                        <a:t> </a:t>
                      </a:r>
                      <a:endParaRPr lang="hr-HR" sz="6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55549" marR="55549" marT="0" marB="0"/>
                </a:tc>
              </a:tr>
              <a:tr h="979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600">
                          <a:effectLst/>
                        </a:rPr>
                        <a:t> </a:t>
                      </a:r>
                      <a:endParaRPr lang="hr-HR" sz="6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55549" marR="55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600">
                          <a:effectLst/>
                        </a:rPr>
                        <a:t> </a:t>
                      </a:r>
                      <a:endParaRPr lang="hr-HR" sz="6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55549" marR="55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600">
                          <a:effectLst/>
                        </a:rPr>
                        <a:t> </a:t>
                      </a:r>
                      <a:endParaRPr lang="hr-HR" sz="6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55549" marR="55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600" dirty="0">
                          <a:effectLst/>
                        </a:rPr>
                        <a:t> </a:t>
                      </a:r>
                      <a:endParaRPr lang="hr-HR" sz="6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55549" marR="55549" marT="0" marB="0"/>
                </a:tc>
              </a:tr>
            </a:tbl>
          </a:graphicData>
        </a:graphic>
      </p:graphicFrame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43490" y="1090550"/>
            <a:ext cx="30964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Podsjetnik za KWHL strategiju</a:t>
            </a: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98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200" dirty="0">
                <a:latin typeface="Calibri" pitchFamily="34" charset="0"/>
              </a:rPr>
              <a:t>Petar Zoranić, </a:t>
            </a:r>
            <a:r>
              <a:rPr lang="hr-HR" sz="3200" i="1" dirty="0">
                <a:latin typeface="Calibri" pitchFamily="34" charset="0"/>
              </a:rPr>
              <a:t>stablo </a:t>
            </a:r>
            <a:r>
              <a:rPr lang="hr-HR" sz="3200" i="1" dirty="0" smtClean="0">
                <a:latin typeface="Calibri" pitchFamily="34" charset="0"/>
              </a:rPr>
              <a:t>domovine</a:t>
            </a:r>
          </a:p>
          <a:p>
            <a:pPr marL="68580" indent="0">
              <a:buNone/>
            </a:pPr>
            <a:endParaRPr lang="hr-HR" sz="3200" dirty="0">
              <a:latin typeface="Calibri" pitchFamily="34" charset="0"/>
            </a:endParaRPr>
          </a:p>
          <a:p>
            <a:r>
              <a:rPr lang="hr-HR" sz="3200" dirty="0" smtClean="0">
                <a:latin typeface="Calibri" pitchFamily="34" charset="0"/>
              </a:rPr>
              <a:t>alegorijski </a:t>
            </a:r>
            <a:r>
              <a:rPr lang="hr-HR" sz="3200" dirty="0">
                <a:latin typeface="Calibri" pitchFamily="34" charset="0"/>
              </a:rPr>
              <a:t>roman </a:t>
            </a:r>
            <a:r>
              <a:rPr lang="hr-HR" sz="3200" i="1" dirty="0">
                <a:latin typeface="Calibri" pitchFamily="34" charset="0"/>
              </a:rPr>
              <a:t>Planine</a:t>
            </a:r>
            <a:r>
              <a:rPr lang="hr-HR" sz="3200" dirty="0">
                <a:latin typeface="Calibri" pitchFamily="34" charset="0"/>
              </a:rPr>
              <a:t> kao podloga za projekt povratka očuvanju </a:t>
            </a:r>
            <a:r>
              <a:rPr lang="hr-HR" sz="3200" dirty="0" smtClean="0">
                <a:latin typeface="Calibri" pitchFamily="34" charset="0"/>
              </a:rPr>
              <a:t>baštine</a:t>
            </a:r>
          </a:p>
          <a:p>
            <a:pPr marL="68580" indent="0"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620688"/>
            <a:ext cx="712628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33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052736"/>
            <a:ext cx="4752528" cy="44644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7414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Poljička Republika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420888"/>
            <a:ext cx="6408712" cy="3456384"/>
          </a:xfrm>
        </p:spPr>
      </p:pic>
    </p:spTree>
    <p:extLst>
      <p:ext uri="{BB962C8B-B14F-4D97-AF65-F5344CB8AC3E}">
        <p14:creationId xmlns:p14="http://schemas.microsoft.com/office/powerpoint/2010/main" val="364879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/>
              <a:t>Legende o postanku mjesta 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3950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hr-HR"/>
              <a:t>Ružica grad</a:t>
            </a:r>
          </a:p>
        </p:txBody>
      </p:sp>
    </p:spTree>
    <p:extLst>
      <p:ext uri="{BB962C8B-B14F-4D97-AF65-F5344CB8AC3E}">
        <p14:creationId xmlns:p14="http://schemas.microsoft.com/office/powerpoint/2010/main" val="386948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orahovica-ruzica-grad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2000" y="1289050"/>
            <a:ext cx="5238750" cy="3762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95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ruzica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040" y="404664"/>
            <a:ext cx="3606676" cy="5851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5" descr="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628800"/>
            <a:ext cx="4416791" cy="33123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73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novosti4404-0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484313"/>
            <a:ext cx="6686550" cy="4457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14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b="0" dirty="0">
                <a:latin typeface="Calibri" pitchFamily="34" charset="0"/>
              </a:rPr>
              <a:t>Ružica grad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043492" y="2780928"/>
            <a:ext cx="6777317" cy="3051701"/>
          </a:xfrm>
        </p:spPr>
        <p:txBody>
          <a:bodyPr/>
          <a:lstStyle/>
          <a:p>
            <a:r>
              <a:rPr lang="hr-HR" b="1" dirty="0">
                <a:latin typeface="Calibri" pitchFamily="34" charset="0"/>
              </a:rPr>
              <a:t>Ružica grad</a:t>
            </a:r>
            <a:r>
              <a:rPr lang="hr-HR" dirty="0">
                <a:latin typeface="Calibri" pitchFamily="34" charset="0"/>
              </a:rPr>
              <a:t> ili </a:t>
            </a:r>
            <a:r>
              <a:rPr lang="hr-HR" b="1" dirty="0">
                <a:latin typeface="Calibri" pitchFamily="34" charset="0"/>
              </a:rPr>
              <a:t>Velika utvrda Orahovica</a:t>
            </a:r>
            <a:r>
              <a:rPr lang="hr-HR" dirty="0">
                <a:latin typeface="Calibri" pitchFamily="34" charset="0"/>
              </a:rPr>
              <a:t> je najveći sačuvani utvrđeni grad u Slavoniji i jedan od najvećih u Hrvatskoj. Ruševine ove utvrde svjedoče o razvijenoj kulturi u regiji od srednjeg vijeka do početka 20. stoljeća.</a:t>
            </a:r>
          </a:p>
        </p:txBody>
      </p:sp>
    </p:spTree>
    <p:extLst>
      <p:ext uri="{BB962C8B-B14F-4D97-AF65-F5344CB8AC3E}">
        <p14:creationId xmlns:p14="http://schemas.microsoft.com/office/powerpoint/2010/main" val="335459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 blizini Orahovice u Slavoniji, na sjeveroistočnom obronku Papuka (418 m</a:t>
            </a:r>
            <a:r>
              <a:rPr lang="hr-HR" dirty="0" smtClean="0"/>
              <a:t>), </a:t>
            </a:r>
            <a:r>
              <a:rPr lang="hr-HR" dirty="0"/>
              <a:t>povrh sela Duzluk, nalaze se ruševine jednog od najvećih srednjovjekovnih gradova </a:t>
            </a:r>
            <a:r>
              <a:rPr lang="hr-HR" b="1" u="sng" dirty="0"/>
              <a:t>kontinentalne Hrvatske</a:t>
            </a:r>
            <a:r>
              <a:rPr lang="hr-HR" b="1" dirty="0"/>
              <a:t> – Ružica grad</a:t>
            </a:r>
            <a:r>
              <a:rPr lang="hr-H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8074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Dvorac je bio strateški vrlo važan jer je imao veliki dio </a:t>
            </a:r>
            <a:r>
              <a:rPr lang="hr-HR" b="1" u="sng"/>
              <a:t>dravskog toka</a:t>
            </a:r>
            <a:r>
              <a:rPr lang="hr-HR"/>
              <a:t> pod kontrolom. U neposrednoj blizini je cesta Kutjevo - Orahovica, koja povezuje dolinu </a:t>
            </a:r>
            <a:r>
              <a:rPr lang="hr-HR" b="1" u="sng"/>
              <a:t>Drave</a:t>
            </a:r>
            <a:r>
              <a:rPr lang="hr-HR"/>
              <a:t> s Požeškom kotlinom. </a:t>
            </a:r>
          </a:p>
        </p:txBody>
      </p:sp>
    </p:spTree>
    <p:extLst>
      <p:ext uri="{BB962C8B-B14F-4D97-AF65-F5344CB8AC3E}">
        <p14:creationId xmlns:p14="http://schemas.microsoft.com/office/powerpoint/2010/main" val="417219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>
                <a:latin typeface="Bookman Old Style" pitchFamily="18" charset="0"/>
              </a:rPr>
              <a:t>Projekt </a:t>
            </a:r>
            <a:r>
              <a:rPr lang="hr-HR" b="1" dirty="0" smtClean="0">
                <a:latin typeface="Bookman Old Style" pitchFamily="18" charset="0"/>
              </a:rPr>
              <a:t>Skupljena </a:t>
            </a:r>
            <a:r>
              <a:rPr lang="hr-HR" b="1" dirty="0">
                <a:latin typeface="Bookman Old Style" pitchFamily="18" charset="0"/>
              </a:rPr>
              <a:t>bašćina</a:t>
            </a:r>
            <a:r>
              <a:rPr lang="hr-HR" dirty="0">
                <a:latin typeface="Bookman Old Style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sz="2600" dirty="0">
                <a:latin typeface="Calibri" pitchFamily="34" charset="0"/>
              </a:rPr>
              <a:t>Zoranićevim tragom </a:t>
            </a:r>
            <a:r>
              <a:rPr lang="hr-HR" sz="2600" dirty="0" smtClean="0">
                <a:latin typeface="Calibri" pitchFamily="34" charset="0"/>
              </a:rPr>
              <a:t>potaknuti </a:t>
            </a:r>
            <a:r>
              <a:rPr lang="hr-HR" sz="2600" dirty="0">
                <a:latin typeface="Calibri" pitchFamily="34" charset="0"/>
              </a:rPr>
              <a:t>sve zainteresirane iz hrvatske obrazovne vertikale u pronalaženju rješenja za:</a:t>
            </a:r>
          </a:p>
          <a:p>
            <a:pPr marL="68580" indent="0">
              <a:buNone/>
            </a:pPr>
            <a:r>
              <a:rPr lang="hr-HR" sz="2600" dirty="0">
                <a:latin typeface="Calibri" pitchFamily="34" charset="0"/>
              </a:rPr>
              <a:t>a) problem </a:t>
            </a:r>
            <a:r>
              <a:rPr lang="hr-HR" sz="2600" i="1" dirty="0">
                <a:latin typeface="Calibri" pitchFamily="34" charset="0"/>
              </a:rPr>
              <a:t>rasute bašćine, </a:t>
            </a:r>
            <a:r>
              <a:rPr lang="hr-HR" sz="2600" dirty="0">
                <a:latin typeface="Calibri" pitchFamily="34" charset="0"/>
              </a:rPr>
              <a:t>neosviještenosti naroda o važnosti očuvanja hrvatske tradicije i kulture</a:t>
            </a:r>
          </a:p>
          <a:p>
            <a:pPr marL="68580" indent="0">
              <a:buNone/>
            </a:pPr>
            <a:r>
              <a:rPr lang="hr-HR" sz="2600" dirty="0">
                <a:latin typeface="Calibri" pitchFamily="34" charset="0"/>
              </a:rPr>
              <a:t>b) problem </a:t>
            </a:r>
            <a:r>
              <a:rPr lang="hr-HR" sz="2600" dirty="0" smtClean="0">
                <a:latin typeface="Calibri" pitchFamily="34" charset="0"/>
              </a:rPr>
              <a:t>hrvatskoga </a:t>
            </a:r>
            <a:r>
              <a:rPr lang="hr-HR" sz="2600" dirty="0">
                <a:latin typeface="Calibri" pitchFamily="34" charset="0"/>
              </a:rPr>
              <a:t>jezika i stvaralaštva na </a:t>
            </a:r>
            <a:r>
              <a:rPr lang="hr-HR" sz="2600" dirty="0" smtClean="0">
                <a:latin typeface="Calibri" pitchFamily="34" charset="0"/>
              </a:rPr>
              <a:t>hrvatskomu </a:t>
            </a:r>
            <a:r>
              <a:rPr lang="hr-HR" sz="2600" dirty="0">
                <a:latin typeface="Calibri" pitchFamily="34" charset="0"/>
              </a:rPr>
              <a:t>jeziku</a:t>
            </a:r>
          </a:p>
          <a:p>
            <a:pPr marL="68580" indent="0">
              <a:buNone/>
            </a:pPr>
            <a:r>
              <a:rPr lang="hr-HR" sz="2600" dirty="0">
                <a:latin typeface="Calibri" pitchFamily="34" charset="0"/>
              </a:rPr>
              <a:t>c) problem nedovoljne afirmacije nastavnika i učenika koji svojim radom pokazuju pozitivne primjere u koje se može uključiti šira društvena zajednica.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1932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Neki povjesničari ga povezuju s imenom sela Duzluk (tur. duzem "cvijeće, divlja ruža"). Ruža je tada služila kao djevojački nakit. Drugi ga spajaju s </a:t>
            </a:r>
            <a:r>
              <a:rPr lang="hr-HR" b="1" u="sng"/>
              <a:t>mađarskim </a:t>
            </a:r>
            <a:r>
              <a:rPr lang="hr-HR"/>
              <a:t>imenom srednjovjekovnog grada Orahovice ( "Raholcza"), u čijem je posjedu dvorac bio u srednjem vijeku. </a:t>
            </a:r>
          </a:p>
        </p:txBody>
      </p:sp>
    </p:spTree>
    <p:extLst>
      <p:ext uri="{BB962C8B-B14F-4D97-AF65-F5344CB8AC3E}">
        <p14:creationId xmlns:p14="http://schemas.microsoft.com/office/powerpoint/2010/main" val="398074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000" b="0"/>
              <a:t>Nastavna jedinica: Legenda</a:t>
            </a:r>
            <a:br>
              <a:rPr lang="hr-HR" sz="4000" b="0"/>
            </a:br>
            <a:endParaRPr lang="hr-HR" sz="4000" b="0"/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="1"/>
              <a:t>Nastavna sredstva i pomagala:</a:t>
            </a:r>
            <a:r>
              <a:rPr lang="hr-HR"/>
              <a:t> tekst, KWHL tablica</a:t>
            </a:r>
            <a:endParaRPr lang="hr-HR" b="1"/>
          </a:p>
          <a:p>
            <a:r>
              <a:rPr lang="hr-HR" b="1"/>
              <a:t>Nastavne metode:</a:t>
            </a:r>
            <a:r>
              <a:rPr lang="hr-HR"/>
              <a:t> čitanja, pisanja, dijaloga, rad u parovima, oluja, KWHL metoda, DRTA metoda (Directed Reading-Thinking Activity) / </a:t>
            </a:r>
            <a:r>
              <a:rPr lang="hr-HR" b="1"/>
              <a:t>usmjereno čitanje</a:t>
            </a:r>
          </a:p>
          <a:p>
            <a:pPr>
              <a:buFont typeface="Wingdings" pitchFamily="2" charset="2"/>
              <a:buNone/>
            </a:pPr>
            <a:endParaRPr lang="hr-HR" b="1"/>
          </a:p>
        </p:txBody>
      </p:sp>
    </p:spTree>
    <p:extLst>
      <p:ext uri="{BB962C8B-B14F-4D97-AF65-F5344CB8AC3E}">
        <p14:creationId xmlns:p14="http://schemas.microsoft.com/office/powerpoint/2010/main" val="123155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b="0"/>
              <a:t>Ciljevi: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4213" y="1557338"/>
            <a:ext cx="8007350" cy="4191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hr-HR" sz="2800" b="1" dirty="0" smtClean="0"/>
          </a:p>
          <a:p>
            <a:pPr>
              <a:buFont typeface="Wingdings" pitchFamily="2" charset="2"/>
              <a:buNone/>
            </a:pPr>
            <a:endParaRPr lang="hr-HR" sz="2800" b="1" dirty="0"/>
          </a:p>
          <a:p>
            <a:r>
              <a:rPr lang="hr-HR" b="1" dirty="0"/>
              <a:t>Obrazovni:</a:t>
            </a:r>
            <a:r>
              <a:rPr lang="hr-HR" dirty="0"/>
              <a:t> </a:t>
            </a:r>
          </a:p>
          <a:p>
            <a:pPr>
              <a:buFont typeface="Wingdings" pitchFamily="2" charset="2"/>
              <a:buNone/>
            </a:pPr>
            <a:r>
              <a:rPr lang="hr-HR" dirty="0"/>
              <a:t>Ponoviti i usvojiti znanja o legendi kao proznoj vrsti.</a:t>
            </a:r>
          </a:p>
          <a:p>
            <a:pPr>
              <a:buFont typeface="Wingdings" pitchFamily="2" charset="2"/>
              <a:buNone/>
            </a:pPr>
            <a:r>
              <a:rPr lang="hr-HR" dirty="0"/>
              <a:t>Usvojiti znanja o </a:t>
            </a:r>
            <a:r>
              <a:rPr lang="hr-HR" dirty="0" smtClean="0"/>
              <a:t>legendama rodnog kraja.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2922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/>
              <a:t>Funkcionalni:</a:t>
            </a:r>
            <a:r>
              <a:rPr lang="hr-HR" dirty="0"/>
              <a:t> </a:t>
            </a:r>
            <a:br>
              <a:rPr lang="hr-HR" dirty="0"/>
            </a:br>
            <a:endParaRPr lang="sr-Latn-RS" dirty="0"/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hr-HR" sz="2400" dirty="0" smtClean="0"/>
              <a:t>Povezivanje </a:t>
            </a:r>
            <a:r>
              <a:rPr lang="hr-HR" sz="2400" dirty="0"/>
              <a:t>novog gradiva s prethodno stečenim znanjem.</a:t>
            </a:r>
          </a:p>
          <a:p>
            <a:pPr>
              <a:lnSpc>
                <a:spcPct val="80000"/>
              </a:lnSpc>
            </a:pPr>
            <a:r>
              <a:rPr lang="hr-HR" sz="2400" dirty="0"/>
              <a:t>Primjena usvojenog znanja na rješavanje konkretnog projektnog zadatka.</a:t>
            </a:r>
          </a:p>
          <a:p>
            <a:pPr>
              <a:lnSpc>
                <a:spcPct val="80000"/>
              </a:lnSpc>
            </a:pPr>
            <a:r>
              <a:rPr lang="hr-HR" sz="2400" dirty="0"/>
              <a:t>Razvijanje sposobnosti izbora ključnih svojstava koje treba odrediti.</a:t>
            </a:r>
          </a:p>
          <a:p>
            <a:pPr>
              <a:lnSpc>
                <a:spcPct val="80000"/>
              </a:lnSpc>
            </a:pPr>
            <a:r>
              <a:rPr lang="hr-HR" sz="2400" dirty="0"/>
              <a:t>Razvijanje sposobnosti izbora metode istraživanja.</a:t>
            </a:r>
          </a:p>
          <a:p>
            <a:pPr>
              <a:lnSpc>
                <a:spcPct val="80000"/>
              </a:lnSpc>
            </a:pPr>
            <a:r>
              <a:rPr lang="hr-HR" sz="2400" dirty="0"/>
              <a:t>Razvijanje sposobnosti samostalnog prepoznavanja i rješavanja problema.</a:t>
            </a:r>
          </a:p>
          <a:p>
            <a:pPr>
              <a:lnSpc>
                <a:spcPct val="80000"/>
              </a:lnSpc>
            </a:pPr>
            <a:r>
              <a:rPr lang="hr-HR" sz="2400" dirty="0"/>
              <a:t>Razvijanje sposobnosti kreiranja.</a:t>
            </a:r>
          </a:p>
          <a:p>
            <a:pPr>
              <a:lnSpc>
                <a:spcPct val="80000"/>
              </a:lnSpc>
            </a:pPr>
            <a:r>
              <a:rPr lang="hr-HR" sz="2400" dirty="0"/>
              <a:t>Razvijati sposobnost povezivanja i izdvajanja bitnog. </a:t>
            </a:r>
            <a:endParaRPr lang="hr-HR" sz="2400" b="1" dirty="0"/>
          </a:p>
          <a:p>
            <a:r>
              <a:rPr lang="hr-HR" b="1" dirty="0" smtClean="0"/>
              <a:t>interdisciplinarnost</a:t>
            </a:r>
            <a:endParaRPr lang="hr-HR" b="1" dirty="0"/>
          </a:p>
          <a:p>
            <a:r>
              <a:rPr lang="hr-HR" b="1" dirty="0"/>
              <a:t>međupredmetna </a:t>
            </a:r>
            <a:r>
              <a:rPr lang="hr-HR" b="1" dirty="0" smtClean="0"/>
              <a:t>povezanost</a:t>
            </a:r>
            <a:endParaRPr lang="hr-HR" b="1" dirty="0"/>
          </a:p>
          <a:p>
            <a:pPr>
              <a:lnSpc>
                <a:spcPct val="80000"/>
              </a:lnSpc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939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43490" y="620688"/>
            <a:ext cx="7024744" cy="1080120"/>
          </a:xfrm>
        </p:spPr>
        <p:txBody>
          <a:bodyPr>
            <a:normAutofit/>
          </a:bodyPr>
          <a:lstStyle/>
          <a:p>
            <a:r>
              <a:rPr lang="hr-HR" b="1" dirty="0"/>
              <a:t>Odgojni:</a:t>
            </a:r>
            <a:r>
              <a:rPr lang="hr-HR" dirty="0"/>
              <a:t> </a:t>
            </a:r>
            <a:endParaRPr lang="sr-Latn-RS" dirty="0"/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hr-HR" sz="2800" dirty="0" smtClean="0"/>
              <a:t>Poticati </a:t>
            </a:r>
            <a:r>
              <a:rPr lang="hr-HR" sz="2800" dirty="0"/>
              <a:t>zanimanje za narodnu baštinu, poticati radoznalost, istraživanje nacionalne i </a:t>
            </a:r>
            <a:r>
              <a:rPr lang="hr-HR" sz="2800" dirty="0" smtClean="0"/>
              <a:t>zavičajne književne </a:t>
            </a:r>
            <a:r>
              <a:rPr lang="hr-HR" sz="2800" dirty="0"/>
              <a:t>baštine.</a:t>
            </a:r>
          </a:p>
          <a:p>
            <a:pPr>
              <a:lnSpc>
                <a:spcPct val="90000"/>
              </a:lnSpc>
            </a:pPr>
            <a:r>
              <a:rPr lang="hr-HR" sz="2800" dirty="0"/>
              <a:t>Istaknuti ljudsko dostojanstvo kao temeljnu vrijednost.</a:t>
            </a:r>
          </a:p>
          <a:p>
            <a:pPr>
              <a:lnSpc>
                <a:spcPct val="90000"/>
              </a:lnSpc>
            </a:pPr>
            <a:r>
              <a:rPr lang="hr-HR" sz="2800" dirty="0"/>
              <a:t>Prihvatiti druge zavičajne legende kao jednako vrijedne.</a:t>
            </a:r>
          </a:p>
          <a:p>
            <a:pPr>
              <a:lnSpc>
                <a:spcPct val="90000"/>
              </a:lnSpc>
            </a:pPr>
            <a:r>
              <a:rPr lang="hr-HR" sz="2800" dirty="0"/>
              <a:t>Razvijati spoznaju da je život vječna borba.</a:t>
            </a:r>
          </a:p>
          <a:p>
            <a:pPr>
              <a:lnSpc>
                <a:spcPct val="90000"/>
              </a:lnSpc>
            </a:pP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98673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4400" b="0"/>
              <a:t>Hvala na pozornosti!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smtClean="0">
                <a:latin typeface="Calibri" pitchFamily="34" charset="0"/>
              </a:rPr>
              <a:t>suzana.kacic-bartulovic@skole.hr</a:t>
            </a:r>
            <a:endParaRPr lang="hr-HR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41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27" y="765150"/>
            <a:ext cx="7024744" cy="719634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00808"/>
            <a:ext cx="6777317" cy="4131821"/>
          </a:xfrm>
        </p:spPr>
        <p:txBody>
          <a:bodyPr>
            <a:normAutofit fontScale="85000" lnSpcReduction="10000"/>
          </a:bodyPr>
          <a:lstStyle/>
          <a:p>
            <a:r>
              <a:rPr lang="hr-HR" dirty="0">
                <a:latin typeface="Calibri" pitchFamily="34" charset="0"/>
              </a:rPr>
              <a:t>I danas je ponovno aktualan problem "rasute bašćine" – rascjepkane kulture,  koja se očituje u opasnosti od opće globalizacije i trivijalizacije tradicije, kao nekad </a:t>
            </a:r>
            <a:r>
              <a:rPr lang="hr-HR" dirty="0" smtClean="0">
                <a:latin typeface="Calibri" pitchFamily="34" charset="0"/>
              </a:rPr>
              <a:t>u turskoj </a:t>
            </a:r>
            <a:r>
              <a:rPr lang="hr-HR" dirty="0">
                <a:latin typeface="Calibri" pitchFamily="34" charset="0"/>
              </a:rPr>
              <a:t>i </a:t>
            </a:r>
            <a:r>
              <a:rPr lang="hr-HR" dirty="0" smtClean="0">
                <a:latin typeface="Calibri" pitchFamily="34" charset="0"/>
              </a:rPr>
              <a:t>mletačkoj opasnosti.</a:t>
            </a:r>
          </a:p>
          <a:p>
            <a:pPr lvl="0"/>
            <a:r>
              <a:rPr lang="hr-HR" dirty="0">
                <a:latin typeface="Calibri" pitchFamily="34" charset="0"/>
              </a:rPr>
              <a:t>Na svim kulturnim, znanstvenim i duhovnim poljima te na polju borbe za slobodu </a:t>
            </a:r>
            <a:r>
              <a:rPr lang="hr-HR" dirty="0" smtClean="0">
                <a:latin typeface="Calibri" pitchFamily="34" charset="0"/>
              </a:rPr>
              <a:t>posjedujemo itekako </a:t>
            </a:r>
            <a:r>
              <a:rPr lang="hr-HR" dirty="0">
                <a:latin typeface="Calibri" pitchFamily="34" charset="0"/>
              </a:rPr>
              <a:t>europski relevantnu baštinu i uz malo truda i primjerenu organizaciju </a:t>
            </a:r>
            <a:r>
              <a:rPr lang="hr-HR" dirty="0" smtClean="0">
                <a:latin typeface="Calibri" pitchFamily="34" charset="0"/>
              </a:rPr>
              <a:t>pokrenimo „</a:t>
            </a:r>
            <a:r>
              <a:rPr lang="hr-HR" b="1" dirty="0" smtClean="0">
                <a:latin typeface="Calibri" pitchFamily="34" charset="0"/>
              </a:rPr>
              <a:t>pokret </a:t>
            </a:r>
            <a:r>
              <a:rPr lang="hr-HR" b="1" dirty="0">
                <a:latin typeface="Calibri" pitchFamily="34" charset="0"/>
              </a:rPr>
              <a:t>za revitalizaciju </a:t>
            </a:r>
            <a:r>
              <a:rPr lang="hr-HR" b="1" i="1" dirty="0">
                <a:latin typeface="Calibri" pitchFamily="34" charset="0"/>
              </a:rPr>
              <a:t>rasute </a:t>
            </a:r>
            <a:r>
              <a:rPr lang="hr-HR" b="1" i="1" dirty="0" smtClean="0">
                <a:latin typeface="Calibri" pitchFamily="34" charset="0"/>
              </a:rPr>
              <a:t>bašćine</a:t>
            </a:r>
            <a:r>
              <a:rPr lang="hr-HR" b="1" dirty="0" smtClean="0">
                <a:latin typeface="Calibri" pitchFamily="34" charset="0"/>
              </a:rPr>
              <a:t>“.</a:t>
            </a:r>
          </a:p>
          <a:p>
            <a:pPr lvl="0"/>
            <a:r>
              <a:rPr lang="hr-HR" dirty="0" smtClean="0">
                <a:latin typeface="Calibri" pitchFamily="34" charset="0"/>
              </a:rPr>
              <a:t>Uloga nastavničke akademske </a:t>
            </a:r>
            <a:r>
              <a:rPr lang="hr-HR" dirty="0">
                <a:latin typeface="Calibri" pitchFamily="34" charset="0"/>
              </a:rPr>
              <a:t>elite pritom je od presudne važnosti jer – premda ni pojedincima u </a:t>
            </a:r>
            <a:r>
              <a:rPr lang="hr-HR" dirty="0" smtClean="0">
                <a:latin typeface="Calibri" pitchFamily="34" charset="0"/>
              </a:rPr>
              <a:t>obrazovnoj vertikali ekstremizam </a:t>
            </a:r>
            <a:r>
              <a:rPr lang="hr-HR" dirty="0">
                <a:latin typeface="Calibri" pitchFamily="34" charset="0"/>
              </a:rPr>
              <a:t>nije stran – barjak baštine treba preuzeti iz ruku primitivaca koji, s bilo koje strane dolazili, prsta pred nosom ne vide, a budućnost pogotovo...</a:t>
            </a:r>
          </a:p>
          <a:p>
            <a:endParaRPr lang="hr-HR" dirty="0">
              <a:latin typeface="Calibri" pitchFamily="34" charset="0"/>
            </a:endParaRPr>
          </a:p>
          <a:p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28" y="332656"/>
            <a:ext cx="7273925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79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636913"/>
            <a:ext cx="2736304" cy="3096344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47442"/>
            <a:ext cx="7272808" cy="142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96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Petar Zoranić: Planine, 1536.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43608" y="1844824"/>
            <a:ext cx="6777317" cy="4608512"/>
          </a:xfrm>
        </p:spPr>
        <p:txBody>
          <a:bodyPr>
            <a:normAutofit fontScale="77500" lnSpcReduction="20000"/>
          </a:bodyPr>
          <a:lstStyle/>
          <a:p>
            <a:r>
              <a:rPr lang="vi-VN" sz="2800" dirty="0">
                <a:latin typeface="Calibri" pitchFamily="34" charset="0"/>
              </a:rPr>
              <a:t>prvi hrvatski roman</a:t>
            </a:r>
            <a:r>
              <a:rPr lang="vi-VN" sz="2800" dirty="0" smtClean="0">
                <a:latin typeface="Calibri" pitchFamily="34" charset="0"/>
              </a:rPr>
              <a:t>,</a:t>
            </a:r>
            <a:r>
              <a:rPr lang="vi-VN" sz="2800" dirty="0">
                <a:latin typeface="Calibri" pitchFamily="34" charset="0"/>
              </a:rPr>
              <a:t> </a:t>
            </a:r>
            <a:r>
              <a:rPr lang="vi-VN" sz="2800" dirty="0" smtClean="0">
                <a:latin typeface="Calibri" pitchFamily="34" charset="0"/>
              </a:rPr>
              <a:t>pastirsko-alegorijski, </a:t>
            </a:r>
            <a:r>
              <a:rPr lang="vi-VN" sz="2800" dirty="0">
                <a:latin typeface="Calibri" pitchFamily="34" charset="0"/>
              </a:rPr>
              <a:t>pisan u prozi i </a:t>
            </a:r>
            <a:r>
              <a:rPr lang="vi-VN" sz="2800" dirty="0" smtClean="0">
                <a:latin typeface="Calibri" pitchFamily="34" charset="0"/>
              </a:rPr>
              <a:t>stihu </a:t>
            </a:r>
            <a:endParaRPr lang="vi-VN" sz="2800" dirty="0">
              <a:latin typeface="Calibri" pitchFamily="34" charset="0"/>
            </a:endParaRPr>
          </a:p>
          <a:p>
            <a:r>
              <a:rPr lang="vi-VN" sz="2800" dirty="0">
                <a:latin typeface="Calibri" pitchFamily="34" charset="0"/>
              </a:rPr>
              <a:t>glavni lik Zoran </a:t>
            </a:r>
            <a:endParaRPr lang="hr-HR" sz="2800" dirty="0" smtClean="0">
              <a:latin typeface="Calibri" pitchFamily="34" charset="0"/>
            </a:endParaRPr>
          </a:p>
          <a:p>
            <a:r>
              <a:rPr lang="vi-VN" sz="2800" dirty="0" smtClean="0">
                <a:latin typeface="Calibri" pitchFamily="34" charset="0"/>
              </a:rPr>
              <a:t>Tema</a:t>
            </a:r>
            <a:r>
              <a:rPr lang="vi-VN" sz="2800" dirty="0">
                <a:latin typeface="Calibri" pitchFamily="34" charset="0"/>
              </a:rPr>
              <a:t>: Glavni lik i pripovjedač, pastir Zoran, odlazi u planine da se izliječi od ljubavne boli.</a:t>
            </a:r>
          </a:p>
          <a:p>
            <a:r>
              <a:rPr lang="vi-VN" sz="2800" dirty="0" smtClean="0">
                <a:latin typeface="Calibri" pitchFamily="34" charset="0"/>
              </a:rPr>
              <a:t>zamišljeno </a:t>
            </a:r>
            <a:r>
              <a:rPr lang="vi-VN" sz="2800" dirty="0">
                <a:latin typeface="Calibri" pitchFamily="34" charset="0"/>
              </a:rPr>
              <a:t>putovanje realnim prostorima</a:t>
            </a:r>
          </a:p>
          <a:p>
            <a:r>
              <a:rPr lang="vi-VN" sz="2800" dirty="0">
                <a:latin typeface="Calibri" pitchFamily="34" charset="0"/>
              </a:rPr>
              <a:t>opisivanje vlastitih osjećaja, prirode i stvarnog života</a:t>
            </a:r>
          </a:p>
          <a:p>
            <a:r>
              <a:rPr lang="vi-VN" sz="2800" dirty="0">
                <a:latin typeface="Calibri" pitchFamily="34" charset="0"/>
              </a:rPr>
              <a:t>angažirani stavovi o upadima Turaka, odnarođivanju, o zapostavljanju hrvatskoga jezika,  otporu Turcima, pustošenju hrvatskih krajeva </a:t>
            </a:r>
            <a:endParaRPr lang="hr-HR" sz="2800" dirty="0" smtClean="0">
              <a:latin typeface="Calibri" pitchFamily="34" charset="0"/>
            </a:endParaRPr>
          </a:p>
          <a:p>
            <a:r>
              <a:rPr lang="vi-VN" sz="2800" dirty="0" smtClean="0">
                <a:latin typeface="Calibri" pitchFamily="34" charset="0"/>
              </a:rPr>
              <a:t>koristi </a:t>
            </a:r>
            <a:r>
              <a:rPr lang="vi-VN" sz="2800" dirty="0">
                <a:latin typeface="Calibri" pitchFamily="34" charset="0"/>
              </a:rPr>
              <a:t>sintagmu</a:t>
            </a:r>
            <a:r>
              <a:rPr lang="vi-VN" sz="2800" b="1" dirty="0">
                <a:latin typeface="Calibri" pitchFamily="34" charset="0"/>
              </a:rPr>
              <a:t>“rasuta bašćina</a:t>
            </a:r>
            <a:r>
              <a:rPr lang="vi-VN" sz="2800" b="1" dirty="0" smtClean="0">
                <a:latin typeface="Calibri" pitchFamily="34" charset="0"/>
              </a:rPr>
              <a:t>”- </a:t>
            </a:r>
            <a:r>
              <a:rPr lang="vi-VN" sz="2800" dirty="0">
                <a:latin typeface="Calibri" pitchFamily="34" charset="0"/>
              </a:rPr>
              <a:t>svijest o vlastitoj prošlosti, kulturi i nacionalnom </a:t>
            </a:r>
            <a:r>
              <a:rPr lang="vi-VN" sz="2800" dirty="0" smtClean="0">
                <a:latin typeface="Calibri" pitchFamily="34" charset="0"/>
              </a:rPr>
              <a:t>jeziku </a:t>
            </a:r>
            <a:r>
              <a:rPr lang="vi-VN" sz="2800" dirty="0">
                <a:latin typeface="Calibri" pitchFamily="34" charset="0"/>
              </a:rPr>
              <a:t>te potreba njihove afirmacije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5454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92696"/>
            <a:ext cx="6120680" cy="5760640"/>
          </a:xfrm>
        </p:spPr>
      </p:pic>
    </p:spTree>
    <p:extLst>
      <p:ext uri="{BB962C8B-B14F-4D97-AF65-F5344CB8AC3E}">
        <p14:creationId xmlns:p14="http://schemas.microsoft.com/office/powerpoint/2010/main" val="2338904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200" b="1" dirty="0"/>
              <a:t>Perivoj od Slave i u njem vile: Latinka, Grkinja, Kaldejka i Hrvatica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i="1" dirty="0" smtClean="0"/>
              <a:t>U </a:t>
            </a:r>
            <a:r>
              <a:rPr lang="hr-HR" i="1" dirty="0"/>
              <a:t>sinci od duba vile mnoge okolo vode sijahu i u krilu jabuke iz duba po razlikih rukah trgane razgledajući u nje se gizdahu. I tuj </a:t>
            </a:r>
            <a:r>
              <a:rPr lang="hr-HR" i="1" dirty="0" smtClean="0"/>
              <a:t>jedna...</a:t>
            </a:r>
            <a:r>
              <a:rPr lang="hr-HR" i="1" dirty="0"/>
              <a:t> Poznah pak vilu mladjahnu jednu s malo jabukami u krilcu koj pismo jimenom Hrvatica govoraše i kako tužbenu steći i nič malo jabučic razgledaše. Poznah u krilu nje jabuku na koj jime biše Petar Zoranić, a uz jime Ljubveni lov i Vilnica dijaše pismo; i na toj prem jabuci prem počela pisati biše Planine.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20153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48680"/>
            <a:ext cx="5938117" cy="5283795"/>
          </a:xfrm>
        </p:spPr>
      </p:pic>
    </p:spTree>
    <p:extLst>
      <p:ext uri="{BB962C8B-B14F-4D97-AF65-F5344CB8AC3E}">
        <p14:creationId xmlns:p14="http://schemas.microsoft.com/office/powerpoint/2010/main" val="11867390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194</TotalTime>
  <Words>1109</Words>
  <Application>Microsoft Office PowerPoint</Application>
  <PresentationFormat>Prikaz na zaslonu (4:3)</PresentationFormat>
  <Paragraphs>107</Paragraphs>
  <Slides>35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35</vt:i4>
      </vt:variant>
    </vt:vector>
  </HeadingPairs>
  <TitlesOfParts>
    <vt:vector size="44" baseType="lpstr">
      <vt:lpstr>Arial</vt:lpstr>
      <vt:lpstr>Bookman Old Style</vt:lpstr>
      <vt:lpstr>Calibri</vt:lpstr>
      <vt:lpstr>Century Gothic</vt:lpstr>
      <vt:lpstr>Garamond</vt:lpstr>
      <vt:lpstr>Times New Roman</vt:lpstr>
      <vt:lpstr>Wingdings</vt:lpstr>
      <vt:lpstr>Wingdings 2</vt:lpstr>
      <vt:lpstr>Austin</vt:lpstr>
      <vt:lpstr>Skupljena bašćina</vt:lpstr>
      <vt:lpstr>PowerPointova prezentacija</vt:lpstr>
      <vt:lpstr>Projekt Skupljena bašćina </vt:lpstr>
      <vt:lpstr>PowerPointova prezentacija</vt:lpstr>
      <vt:lpstr>PowerPointova prezentacija</vt:lpstr>
      <vt:lpstr>Petar Zoranić: Planine, 1536.</vt:lpstr>
      <vt:lpstr>PowerPointova prezentacija</vt:lpstr>
      <vt:lpstr>Perivoj od Slave i u njem vile: Latinka, Grkinja, Kaldejka i Hrvatica </vt:lpstr>
      <vt:lpstr>PowerPointova prezentacija</vt:lpstr>
      <vt:lpstr>PowerPointova prezentacija</vt:lpstr>
      <vt:lpstr>Bašćina, kao zavičaj u užem i domovina u širem smislu, a ne samo kao obiteljski posjed kojim je jedna generacija vezana za korijene prošlosti, tema je cijeloga djela.</vt:lpstr>
      <vt:lpstr>PowerPointova prezentacija</vt:lpstr>
      <vt:lpstr>Primjeri dobre prakse</vt:lpstr>
      <vt:lpstr>Legende o važnim osobama/ biografije</vt:lpstr>
      <vt:lpstr>PowerPointova prezentacija</vt:lpstr>
      <vt:lpstr>Skupni rad u knjižnici</vt:lpstr>
      <vt:lpstr>Radionica </vt:lpstr>
      <vt:lpstr>Tijek rada</vt:lpstr>
      <vt:lpstr>Podsjetnik za KWHL strategiju</vt:lpstr>
      <vt:lpstr>PowerPointova prezentacija</vt:lpstr>
      <vt:lpstr>Poljička Republika</vt:lpstr>
      <vt:lpstr>Legende o postanku mjesta </vt:lpstr>
      <vt:lpstr>Ružica grad</vt:lpstr>
      <vt:lpstr>PowerPointova prezentacija</vt:lpstr>
      <vt:lpstr>PowerPointova prezentacija</vt:lpstr>
      <vt:lpstr>PowerPointova prezentacija</vt:lpstr>
      <vt:lpstr>Ružica grad</vt:lpstr>
      <vt:lpstr>PowerPointova prezentacija</vt:lpstr>
      <vt:lpstr>PowerPointova prezentacija</vt:lpstr>
      <vt:lpstr>PowerPointova prezentacija</vt:lpstr>
      <vt:lpstr>Nastavna jedinica: Legenda </vt:lpstr>
      <vt:lpstr>Ciljevi:</vt:lpstr>
      <vt:lpstr>Funkcionalni:  </vt:lpstr>
      <vt:lpstr>Odgojni: </vt:lpstr>
      <vt:lpstr>Hvala na pozornosti!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Priredila: Suzana Kačić-Bartulović</dc:creator>
  <cp:lastModifiedBy>Korisnik</cp:lastModifiedBy>
  <cp:revision>19</cp:revision>
  <dcterms:created xsi:type="dcterms:W3CDTF">2015-11-05T15:21:53Z</dcterms:created>
  <dcterms:modified xsi:type="dcterms:W3CDTF">2015-11-12T13:01:02Z</dcterms:modified>
</cp:coreProperties>
</file>