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83F993-0F00-4BD5-91D0-541FBD50B4AF}" type="datetimeFigureOut">
              <a:rPr lang="hr-HR" smtClean="0"/>
              <a:pPr/>
              <a:t>9.4.2015.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C1E084-F05A-4962-BD4C-D3E9AC975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User\AppData\Local\Microsoft\Windows\Temporary Internet Files\Content.IE5\NQ0DZ99G\6ntmd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91278">
            <a:off x="2195736" y="692696"/>
            <a:ext cx="5976664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Što je savjet mladih</a:t>
            </a:r>
            <a:r>
              <a:rPr lang="hr-HR" sz="3600" b="1" i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?</a:t>
            </a:r>
            <a:endParaRPr lang="hr-HR" sz="3600" b="1" i="1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hr-HR" dirty="0" smtClean="0"/>
              <a:t> Savjet mladih je savjetodavno tijelo koje promiče te zagovara prava, potrebe i interese mladih.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/>
            <a:r>
              <a:rPr lang="hr-HR" dirty="0" smtClean="0"/>
              <a:t> Cilj savjeta:</a:t>
            </a:r>
          </a:p>
          <a:p>
            <a:pPr marL="0" indent="0">
              <a:buNone/>
            </a:pPr>
            <a:r>
              <a:rPr lang="hr-HR" dirty="0" smtClean="0"/>
              <a:t>- sudjelovanje mladih u odlučivanju o javnim   poslovima od interesa i značaja za mlade;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 aktivno uključivanje mladih u javni život;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- informiranje i savjetovanje mladih u jedinicama lokalne i regionalne samouprave.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/>
            <a:r>
              <a:rPr lang="hr-HR" dirty="0" smtClean="0"/>
              <a:t> Savjeti mladih osnivaju se kao općinski, gradski i županijski.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i="1" dirty="0" smtClean="0">
                <a:solidFill>
                  <a:srgbClr val="00B050"/>
                </a:solidFill>
              </a:rPr>
              <a:t>OSNIVANJE SAVJETA MLADIH GRADA MAKARSKE</a:t>
            </a:r>
            <a:endParaRPr lang="hr-HR" sz="3200" b="1" i="1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Gradsko vijeće Grada Makarske mora donijeti odluku o osnivanju savjeta.</a:t>
            </a:r>
          </a:p>
          <a:p>
            <a:endParaRPr lang="hr-HR" dirty="0" smtClean="0"/>
          </a:p>
          <a:p>
            <a:r>
              <a:rPr lang="hr-HR" dirty="0" smtClean="0"/>
              <a:t>Udruge za rad s mladima i za mlade, učenička vijeća, studentski zborovi, pomladci političkih stranaka, sindikalne ili strukovne organizacija u Republici Hrvatskoj i neformalne skupine mladih mogu na javni poziv kandidirati svoje predstavnike za članove savjeta mladih i njihove zamjenike.</a:t>
            </a:r>
          </a:p>
          <a:p>
            <a:endParaRPr lang="hr-HR" dirty="0" smtClean="0"/>
          </a:p>
          <a:p>
            <a:r>
              <a:rPr lang="hr-HR" dirty="0" smtClean="0"/>
              <a:t>Nakon kandidature, savjete mladih osnivaju, te njihove članove i zamjenike članova biraju predstavnička tijela jedinica lokalne samouprave,odnosno Gradsko vijeće.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i="1" dirty="0" smtClean="0">
                <a:solidFill>
                  <a:srgbClr val="00B050"/>
                </a:solidFill>
              </a:rPr>
              <a:t>Kandidati za savjet mladih</a:t>
            </a:r>
            <a:endParaRPr lang="hr-HR" sz="3600" b="1" i="1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Sve mlade osobe od 15, do navršenih 30 godina sa prebivalištem u gradu u kojem će se savjet osnovati.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Ako su predstavnici neformalna skupina mladih, ona mora biti: </a:t>
            </a:r>
          </a:p>
          <a:p>
            <a:pPr>
              <a:buNone/>
            </a:pPr>
            <a:r>
              <a:rPr lang="hr-HR" dirty="0" smtClean="0"/>
              <a:t>    - u jedinicama lokalne samouprave koje imaju od      10 001 do 30 000  stanovnika, skupina od najmanje 30 mladih.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Članovi savjeta mladih i njihovi zamjenici biraju se na razdoblje od tri godine.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i="1" dirty="0" smtClean="0">
                <a:solidFill>
                  <a:srgbClr val="00B050"/>
                </a:solidFill>
              </a:rPr>
              <a:t>BROJ ČLANOVA</a:t>
            </a:r>
            <a:endParaRPr lang="hr-HR" sz="3600" b="1" i="1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Broj članova savjeta mladih, uključujući predsjednika i zamjenika, mora biti neparan.</a:t>
            </a:r>
          </a:p>
          <a:p>
            <a:endParaRPr lang="hr-HR" dirty="0" smtClean="0"/>
          </a:p>
          <a:p>
            <a:r>
              <a:rPr lang="hr-HR" dirty="0" smtClean="0"/>
              <a:t> Broj članova savjeta ne može biti manji od pet niti veći od dvadeset i jedan, a utvrđuje se odlukom o osnivanju savjeta mladih.</a:t>
            </a:r>
          </a:p>
          <a:p>
            <a:endParaRPr lang="hr-HR" dirty="0" smtClean="0"/>
          </a:p>
          <a:p>
            <a:pPr lvl="0"/>
            <a:r>
              <a:rPr lang="hr-HR" dirty="0" smtClean="0"/>
              <a:t>Jedinice lokalne samouprave od 10 001 do 30 000 stanovnika ima najmanje </a:t>
            </a:r>
            <a:r>
              <a:rPr lang="hr-HR" b="1" dirty="0" smtClean="0"/>
              <a:t>sedam</a:t>
            </a:r>
            <a:r>
              <a:rPr lang="hr-HR" dirty="0" smtClean="0"/>
              <a:t>, a najviše </a:t>
            </a:r>
            <a:r>
              <a:rPr lang="hr-HR" b="1" dirty="0" smtClean="0"/>
              <a:t>devet</a:t>
            </a:r>
            <a:r>
              <a:rPr lang="hr-HR" dirty="0" smtClean="0"/>
              <a:t> članova u savjetu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i="1" dirty="0" smtClean="0">
                <a:solidFill>
                  <a:srgbClr val="00B050"/>
                </a:solidFill>
              </a:rPr>
              <a:t>OVLASTI SAVJETA MLADIH</a:t>
            </a:r>
            <a:endParaRPr lang="hr-HR" sz="3600" b="1" i="1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Savjet mladih: </a:t>
            </a:r>
          </a:p>
          <a:p>
            <a:r>
              <a:rPr lang="hr-HR" dirty="0" smtClean="0"/>
              <a:t>sudjeluje u izradi i praćenju provedbe lokalnog programa djelovanja za mlade (politike za mlade);</a:t>
            </a:r>
          </a:p>
          <a:p>
            <a:pPr lvl="0"/>
            <a:r>
              <a:rPr lang="hr-HR" dirty="0" smtClean="0"/>
              <a:t>predlaže Gradskom vijeću donošenje odluka, programa i drugih akata od značaja za unapređivanje položaja mladih;</a:t>
            </a:r>
          </a:p>
          <a:p>
            <a:pPr lvl="0"/>
            <a:r>
              <a:rPr lang="hr-HR" dirty="0" smtClean="0"/>
              <a:t>predlaže Gradskom vijeću raspravu o pojedinim pitanjima od značaja za mlade, te način rješavanja navedenih pitanja;</a:t>
            </a:r>
          </a:p>
          <a:p>
            <a:pPr lvl="0"/>
            <a:r>
              <a:rPr lang="hr-HR" dirty="0" smtClean="0"/>
              <a:t>daje mišljenje Gradskom vijeću prilikom donošenja odluka, mjera, programa i drugih akata od osobitog značenja za mlade.</a:t>
            </a:r>
          </a:p>
          <a:p>
            <a:pPr lvl="0"/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23528" y="0"/>
            <a:ext cx="7601272" cy="6473952"/>
          </a:xfrm>
        </p:spPr>
        <p:txBody>
          <a:bodyPr>
            <a:normAutofit/>
          </a:bodyPr>
          <a:lstStyle/>
          <a:p>
            <a:pPr lvl="0"/>
            <a:endParaRPr lang="hr-HR" dirty="0" smtClean="0"/>
          </a:p>
          <a:p>
            <a:pPr lvl="0"/>
            <a:r>
              <a:rPr lang="hr-HR" dirty="0" smtClean="0"/>
              <a:t>izrađuje izvješća nadležnim tijelima o problemima mladih, a predlaže i donošenje programa za otklanjanje nastalih problema i poboljšanje položaja mladih;</a:t>
            </a:r>
          </a:p>
          <a:p>
            <a:pPr lvl="0"/>
            <a:r>
              <a:rPr lang="hr-HR" dirty="0" smtClean="0"/>
              <a:t>organizira forume, tribine i radionice za pojedine dobne skupine mladih ili srodne vrste problema mladih;</a:t>
            </a:r>
          </a:p>
          <a:p>
            <a:pPr lvl="0"/>
            <a:r>
              <a:rPr lang="hr-HR" dirty="0" smtClean="0"/>
              <a:t>skrbi o informiranosti mladih o svim pitanjima značajnim za unapređivanje položaja mladih;</a:t>
            </a:r>
          </a:p>
          <a:p>
            <a:pPr lvl="0"/>
            <a:r>
              <a:rPr lang="hr-HR" dirty="0" smtClean="0"/>
              <a:t>potiče suradnju sa savjetima mladih općina, gradova i županija u Republici Hrvatskoj i razmjenu iskustava s odgovarajućim tijelima drugih zemalja.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b="1" i="1" dirty="0" smtClean="0">
                <a:solidFill>
                  <a:srgbClr val="00B050"/>
                </a:solidFill>
              </a:rPr>
              <a:t>ODNOS S GRADSKOM VLASTI</a:t>
            </a:r>
            <a:endParaRPr lang="hr-HR" sz="3200" b="1" i="1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redovito međusobno informiranje i savjetovanje;</a:t>
            </a:r>
          </a:p>
          <a:p>
            <a:endParaRPr lang="hr-HR" dirty="0" smtClean="0"/>
          </a:p>
          <a:p>
            <a:r>
              <a:rPr lang="hr-HR" dirty="0" smtClean="0"/>
              <a:t>gradonačelnik po potrebi, a najmanje svaka tri mjeseca, održava zajednički sastanak sa savjetom mladih na kojem se raspravlja o svim pitanjima od interesa za mlade;</a:t>
            </a:r>
          </a:p>
          <a:p>
            <a:endParaRPr lang="hr-HR" dirty="0" smtClean="0"/>
          </a:p>
          <a:p>
            <a:r>
              <a:rPr lang="hr-HR" dirty="0" smtClean="0"/>
              <a:t>gradonačelnik svakih šest mjeseci pisanim putem obavještava savjet mladih o svojim aktivnostima koje su od važnosti ili interesa za mlade;</a:t>
            </a:r>
          </a:p>
          <a:p>
            <a:endParaRPr lang="hr-HR" dirty="0" smtClean="0"/>
          </a:p>
          <a:p>
            <a:r>
              <a:rPr lang="hr-HR" dirty="0" smtClean="0"/>
              <a:t>Predstavničko tijelo  Grada Makarske (Gradsko vijeće) informira savjet mladih o svim svojim aktivnostima.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i="1" dirty="0" smtClean="0">
                <a:solidFill>
                  <a:srgbClr val="00B050"/>
                </a:solidFill>
              </a:rPr>
              <a:t>SREDSTVA ZA RAD SAVJETA MLADIH</a:t>
            </a:r>
            <a:endParaRPr lang="hr-HR" sz="2800" i="1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Grad Makarska osigurava financijska sredstva za rad i program rada savjeta mladih, kao i prostor za održavanje sjednica savjeta mladih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543</Words>
  <Application>Microsoft Office PowerPoint</Application>
  <PresentationFormat>Prikaz na zaslonu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AngsanaUPC</vt:lpstr>
      <vt:lpstr>Century Schoolbook</vt:lpstr>
      <vt:lpstr>Times New Roman</vt:lpstr>
      <vt:lpstr>Wingdings</vt:lpstr>
      <vt:lpstr>Wingdings 2</vt:lpstr>
      <vt:lpstr>Oriel</vt:lpstr>
      <vt:lpstr>PowerPointova prezentacija</vt:lpstr>
      <vt:lpstr>Što je savjet mladih?</vt:lpstr>
      <vt:lpstr>OSNIVANJE SAVJETA MLADIH GRADA MAKARSKE</vt:lpstr>
      <vt:lpstr>Kandidati za savjet mladih</vt:lpstr>
      <vt:lpstr>BROJ ČLANOVA</vt:lpstr>
      <vt:lpstr>OVLASTI SAVJETA MLADIH</vt:lpstr>
      <vt:lpstr>PowerPointova prezentacija</vt:lpstr>
      <vt:lpstr>ODNOS S GRADSKOM VLASTI</vt:lpstr>
      <vt:lpstr>SREDSTVA ZA RAD SAVJETA MLADIH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SAVJET MLADIH</dc:title>
  <dc:creator>User</dc:creator>
  <cp:lastModifiedBy>Korisnik</cp:lastModifiedBy>
  <cp:revision>10</cp:revision>
  <dcterms:created xsi:type="dcterms:W3CDTF">2015-03-16T21:36:02Z</dcterms:created>
  <dcterms:modified xsi:type="dcterms:W3CDTF">2015-04-09T12:50:48Z</dcterms:modified>
</cp:coreProperties>
</file>